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9"/>
  </p:notesMasterIdLst>
  <p:sldIdLst>
    <p:sldId id="256" r:id="rId2"/>
    <p:sldId id="257" r:id="rId3"/>
    <p:sldId id="259" r:id="rId4"/>
    <p:sldId id="277" r:id="rId5"/>
    <p:sldId id="292" r:id="rId6"/>
    <p:sldId id="293" r:id="rId7"/>
    <p:sldId id="289" r:id="rId8"/>
    <p:sldId id="294" r:id="rId9"/>
    <p:sldId id="309" r:id="rId10"/>
    <p:sldId id="311" r:id="rId11"/>
    <p:sldId id="312" r:id="rId12"/>
    <p:sldId id="296" r:id="rId13"/>
    <p:sldId id="313" r:id="rId14"/>
    <p:sldId id="314" r:id="rId15"/>
    <p:sldId id="290" r:id="rId16"/>
    <p:sldId id="297" r:id="rId17"/>
    <p:sldId id="315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17" userDrawn="1">
          <p15:clr>
            <a:srgbClr val="A4A3A4"/>
          </p15:clr>
        </p15:guide>
        <p15:guide id="6" orient="horz" pos="323" userDrawn="1">
          <p15:clr>
            <a:srgbClr val="A4A3A4"/>
          </p15:clr>
        </p15:guide>
        <p15:guide id="7" orient="horz" pos="4020" userDrawn="1">
          <p15:clr>
            <a:srgbClr val="A4A3A4"/>
          </p15:clr>
        </p15:guide>
        <p15:guide id="8" orient="horz" pos="2183" userDrawn="1">
          <p15:clr>
            <a:srgbClr val="A4A3A4"/>
          </p15:clr>
        </p15:guide>
        <p15:guide id="9" pos="5432" userDrawn="1">
          <p15:clr>
            <a:srgbClr val="A4A3A4"/>
          </p15:clr>
        </p15:guide>
        <p15:guide id="10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95B7"/>
    <a:srgbClr val="005696"/>
    <a:srgbClr val="007DDA"/>
    <a:srgbClr val="005DA2"/>
    <a:srgbClr val="0078D2"/>
    <a:srgbClr val="003760"/>
    <a:srgbClr val="0070C0"/>
    <a:srgbClr val="0069B8"/>
    <a:srgbClr val="004376"/>
    <a:srgbClr val="61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95" autoAdjust="0"/>
    <p:restoredTop sz="74942" autoAdjust="0"/>
  </p:normalViewPr>
  <p:slideViewPr>
    <p:cSldViewPr snapToGrid="0">
      <p:cViewPr varScale="1">
        <p:scale>
          <a:sx n="87" d="100"/>
          <a:sy n="87" d="100"/>
        </p:scale>
        <p:origin x="2460" y="78"/>
      </p:cViewPr>
      <p:guideLst>
        <p:guide pos="317"/>
        <p:guide orient="horz" pos="323"/>
        <p:guide orient="horz" pos="4020"/>
        <p:guide orient="horz" pos="2183"/>
        <p:guide pos="5432"/>
        <p:guide pos="2880"/>
      </p:guideLst>
    </p:cSldViewPr>
  </p:slideViewPr>
  <p:outlineViewPr>
    <p:cViewPr>
      <p:scale>
        <a:sx n="33" d="100"/>
        <a:sy n="33" d="100"/>
      </p:scale>
      <p:origin x="0" y="-15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5BB89-CBED-44F4-8066-2492919893F0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F1CC38-4CD3-48B9-8EDA-976CC3A93A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228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布局与数据渲染：采用模板引擎</a:t>
            </a:r>
            <a:r>
              <a:rPr lang="en-US" altLang="zh-CN" dirty="0" err="1" smtClean="0"/>
              <a:t>Freemarker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ftl</a:t>
            </a:r>
            <a:r>
              <a:rPr lang="zh-CN" altLang="en-US" dirty="0" smtClean="0"/>
              <a:t>文件不能编写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代码，实现严格的</a:t>
            </a:r>
            <a:r>
              <a:rPr lang="en-US" altLang="zh-CN" dirty="0" smtClean="0"/>
              <a:t>MVC</a:t>
            </a:r>
            <a:r>
              <a:rPr lang="zh-CN" altLang="en-US" dirty="0" smtClean="0"/>
              <a:t>分离，且内置功能使用方便</a:t>
            </a:r>
            <a:r>
              <a:rPr lang="en-US" altLang="zh-CN" dirty="0" smtClean="0"/>
              <a:t>,</a:t>
            </a:r>
            <a:r>
              <a:rPr lang="zh-CN" altLang="en-US" dirty="0" smtClean="0"/>
              <a:t>如时间日期的格式化显示；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后台：</a:t>
            </a:r>
            <a:r>
              <a:rPr lang="en-US" altLang="zh-CN" dirty="0" err="1" smtClean="0"/>
              <a:t>SpringBoot</a:t>
            </a:r>
            <a:r>
              <a:rPr lang="zh-CN" altLang="en-US" dirty="0" smtClean="0"/>
              <a:t>简单、快速、配置少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F1CC38-4CD3-48B9-8EDA-976CC3A93A6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63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F1CC38-4CD3-48B9-8EDA-976CC3A93A6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79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977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41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63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0783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67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261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5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622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414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87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75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2840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26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160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97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433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59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0072-DF53-4E6F-995A-C346827FC413}" type="datetimeFigureOut">
              <a:rPr lang="zh-CN" altLang="en-US" smtClean="0"/>
              <a:t>2019/4/17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F0199-151D-428B-8932-CF557838D6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914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45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  <p:sldLayoutId id="2147483774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gongdapaopao.yanj.cn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856343" y="1147273"/>
            <a:ext cx="7431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网络彩票投注系统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96792" y="1916715"/>
            <a:ext cx="2393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（中期报告）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153885" y="1793604"/>
            <a:ext cx="6836229" cy="0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3860951" y="3292777"/>
            <a:ext cx="1422099" cy="14220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0" name="文本框 9"/>
          <p:cNvSpPr txBox="1"/>
          <p:nvPr/>
        </p:nvSpPr>
        <p:spPr>
          <a:xfrm>
            <a:off x="3042626" y="3965637"/>
            <a:ext cx="4947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		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陈亚威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     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指导教师：李劼老师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289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原则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73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0006" y="254451"/>
            <a:ext cx="3787911" cy="624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605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原则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矩形 1"/>
          <p:cNvSpPr/>
          <p:nvPr/>
        </p:nvSpPr>
        <p:spPr>
          <a:xfrm>
            <a:off x="521494" y="1916935"/>
            <a:ext cx="835078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zh-CN" sz="2800" dirty="0"/>
              <a:t>先构建视图，比如</a:t>
            </a:r>
            <a:r>
              <a:rPr lang="zh-CN" altLang="en-US" sz="2800" dirty="0"/>
              <a:t>竞彩足球</a:t>
            </a:r>
            <a:r>
              <a:rPr lang="zh-CN" altLang="zh-CN" sz="2800" dirty="0"/>
              <a:t>页面，画出布局页面</a:t>
            </a:r>
            <a:r>
              <a:rPr lang="en-US" altLang="zh-CN" sz="2800" dirty="0"/>
              <a:t>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zh-CN" sz="2800" dirty="0"/>
              <a:t>根据布局页面绑定事件，以事件触发来</a:t>
            </a:r>
            <a:r>
              <a:rPr lang="zh-CN" altLang="en-US" sz="2800" dirty="0"/>
              <a:t>改变</a:t>
            </a:r>
            <a:r>
              <a:rPr lang="zh-CN" altLang="zh-CN" sz="2800" dirty="0"/>
              <a:t>页面</a:t>
            </a:r>
            <a:r>
              <a:rPr lang="zh-CN" altLang="en-US" sz="2800" dirty="0"/>
              <a:t>渲染</a:t>
            </a:r>
            <a:r>
              <a:rPr lang="en-US" altLang="zh-CN" sz="2800" dirty="0"/>
              <a:t>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zh-CN" sz="2800" dirty="0"/>
              <a:t>事件涉及需要服务依赖的，由controller层传递</a:t>
            </a:r>
            <a:r>
              <a:rPr lang="zh-CN" altLang="en-US" sz="2800" dirty="0"/>
              <a:t>给</a:t>
            </a:r>
            <a:r>
              <a:rPr lang="zh-CN" altLang="zh-CN" sz="2800" dirty="0"/>
              <a:t>service进行处理</a:t>
            </a:r>
            <a:r>
              <a:rPr lang="zh-CN" altLang="en-US" sz="2800" dirty="0"/>
              <a:t>，进而调用持久层对数据库进行存取操作</a:t>
            </a:r>
            <a:r>
              <a:rPr lang="zh-CN" altLang="zh-CN" sz="28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429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界面展示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27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250" y="1691356"/>
            <a:ext cx="5474849" cy="472732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10159" y="13220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用户注册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7876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界面展示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54986" y="1067869"/>
            <a:ext cx="1806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竞彩足球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7202"/>
            <a:ext cx="9143999" cy="542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37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界面展示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10071" y="990751"/>
            <a:ext cx="1806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大乐透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0328"/>
            <a:ext cx="9122615" cy="533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0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>
            <a:off x="3222000" y="1514475"/>
            <a:ext cx="2700000" cy="2700000"/>
          </a:xfrm>
          <a:prstGeom prst="diamond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6" name="文本框 5"/>
          <p:cNvSpPr txBox="1"/>
          <p:nvPr/>
        </p:nvSpPr>
        <p:spPr>
          <a:xfrm>
            <a:off x="2628039" y="4631457"/>
            <a:ext cx="40862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后期计划</a:t>
            </a:r>
            <a:endParaRPr lang="zh-CN" altLang="en-US" sz="27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57540" y="2275854"/>
            <a:ext cx="2828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</a:p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THREE</a:t>
            </a:r>
            <a:endParaRPr lang="zh-CN" altLang="en-US" sz="36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直角三角形 3"/>
          <p:cNvSpPr>
            <a:spLocks noChangeAspect="1"/>
          </p:cNvSpPr>
          <p:nvPr/>
        </p:nvSpPr>
        <p:spPr>
          <a:xfrm>
            <a:off x="3157538" y="2946752"/>
            <a:ext cx="1350000" cy="1350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91160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4286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后续计划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57" name="矩形 56"/>
          <p:cNvSpPr/>
          <p:nvPr/>
        </p:nvSpPr>
        <p:spPr>
          <a:xfrm>
            <a:off x="410844" y="1388125"/>
            <a:ext cx="8461434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完成福彩</a:t>
            </a:r>
            <a:r>
              <a:rPr lang="en-US" altLang="zh-CN" sz="2800" dirty="0" smtClean="0"/>
              <a:t>3D</a:t>
            </a:r>
            <a:r>
              <a:rPr lang="zh-CN" altLang="en-US" sz="2800" dirty="0" smtClean="0"/>
              <a:t>、双色球及大</a:t>
            </a:r>
            <a:r>
              <a:rPr lang="zh-CN" altLang="en-US" sz="2800" dirty="0" smtClean="0"/>
              <a:t>乐透胆拖、</a:t>
            </a:r>
            <a:r>
              <a:rPr lang="zh-CN" altLang="en-US" sz="2800" dirty="0" smtClean="0"/>
              <a:t>定胆页面的设计</a:t>
            </a:r>
            <a:r>
              <a:rPr lang="en-US" altLang="zh-CN" sz="2800" dirty="0" smtClean="0"/>
              <a:t>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用户</a:t>
            </a:r>
            <a:r>
              <a:rPr lang="zh-CN" altLang="en-US" sz="2800" dirty="0" smtClean="0"/>
              <a:t>账户和投注单的管理；</a:t>
            </a:r>
            <a:endParaRPr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开奖</a:t>
            </a:r>
            <a:r>
              <a:rPr lang="zh-CN" altLang="en-US" sz="2800" dirty="0" smtClean="0"/>
              <a:t>信息、合买策略开发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优化页面设计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完成论文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792563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0416" y="2458335"/>
            <a:ext cx="7773338" cy="1596177"/>
          </a:xfrm>
        </p:spPr>
        <p:txBody>
          <a:bodyPr/>
          <a:lstStyle/>
          <a:p>
            <a:r>
              <a:rPr lang="zh-CN" altLang="en-US" dirty="0" smtClean="0"/>
              <a:t>谢谢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7308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 23"/>
          <p:cNvSpPr/>
          <p:nvPr/>
        </p:nvSpPr>
        <p:spPr>
          <a:xfrm>
            <a:off x="3429311" y="1"/>
            <a:ext cx="5184348" cy="6857999"/>
          </a:xfrm>
          <a:custGeom>
            <a:avLst/>
            <a:gdLst>
              <a:gd name="connsiteX0" fmla="*/ 3367134 w 6912464"/>
              <a:gd name="connsiteY0" fmla="*/ 0 h 6072033"/>
              <a:gd name="connsiteX1" fmla="*/ 6909205 w 6912464"/>
              <a:gd name="connsiteY1" fmla="*/ 10447 h 6072033"/>
              <a:gd name="connsiteX2" fmla="*/ 6912464 w 6912464"/>
              <a:gd name="connsiteY2" fmla="*/ 6072033 h 6072033"/>
              <a:gd name="connsiteX3" fmla="*/ 0 w 6912464"/>
              <a:gd name="connsiteY3" fmla="*/ 6072033 h 607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2464" h="6072033">
                <a:moveTo>
                  <a:pt x="3367134" y="0"/>
                </a:moveTo>
                <a:lnTo>
                  <a:pt x="6909205" y="10447"/>
                </a:lnTo>
                <a:lnTo>
                  <a:pt x="6912464" y="6072033"/>
                </a:lnTo>
                <a:lnTo>
                  <a:pt x="0" y="60720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梯形 17">
            <a:hlinkClick r:id="rId2"/>
          </p:cNvPr>
          <p:cNvSpPr/>
          <p:nvPr/>
        </p:nvSpPr>
        <p:spPr>
          <a:xfrm>
            <a:off x="3765658" y="1"/>
            <a:ext cx="5378344" cy="6850166"/>
          </a:xfrm>
          <a:custGeom>
            <a:avLst/>
            <a:gdLst>
              <a:gd name="connsiteX0" fmla="*/ 0 w 7354529"/>
              <a:gd name="connsiteY0" fmla="*/ 6858000 h 6858000"/>
              <a:gd name="connsiteX1" fmla="*/ 1714500 w 7354529"/>
              <a:gd name="connsiteY1" fmla="*/ 0 h 6858000"/>
              <a:gd name="connsiteX2" fmla="*/ 5640029 w 7354529"/>
              <a:gd name="connsiteY2" fmla="*/ 0 h 6858000"/>
              <a:gd name="connsiteX3" fmla="*/ 7354529 w 7354529"/>
              <a:gd name="connsiteY3" fmla="*/ 6858000 h 6858000"/>
              <a:gd name="connsiteX4" fmla="*/ 0 w 7354529"/>
              <a:gd name="connsiteY4" fmla="*/ 6858000 h 6858000"/>
              <a:gd name="connsiteX0" fmla="*/ 0 w 7354529"/>
              <a:gd name="connsiteY0" fmla="*/ 6858000 h 6858000"/>
              <a:gd name="connsiteX1" fmla="*/ 1714500 w 7354529"/>
              <a:gd name="connsiteY1" fmla="*/ 0 h 6858000"/>
              <a:gd name="connsiteX2" fmla="*/ 7350842 w 7354529"/>
              <a:gd name="connsiteY2" fmla="*/ 0 h 6858000"/>
              <a:gd name="connsiteX3" fmla="*/ 7354529 w 7354529"/>
              <a:gd name="connsiteY3" fmla="*/ 6858000 h 6858000"/>
              <a:gd name="connsiteX4" fmla="*/ 0 w 7354529"/>
              <a:gd name="connsiteY4" fmla="*/ 6858000 h 6858000"/>
              <a:gd name="connsiteX0" fmla="*/ 0 w 7354529"/>
              <a:gd name="connsiteY0" fmla="*/ 6887497 h 6887497"/>
              <a:gd name="connsiteX1" fmla="*/ 3808771 w 7354529"/>
              <a:gd name="connsiteY1" fmla="*/ 0 h 6887497"/>
              <a:gd name="connsiteX2" fmla="*/ 7350842 w 7354529"/>
              <a:gd name="connsiteY2" fmla="*/ 29497 h 6887497"/>
              <a:gd name="connsiteX3" fmla="*/ 7354529 w 7354529"/>
              <a:gd name="connsiteY3" fmla="*/ 6887497 h 6887497"/>
              <a:gd name="connsiteX4" fmla="*/ 0 w 7354529"/>
              <a:gd name="connsiteY4" fmla="*/ 6887497 h 6887497"/>
              <a:gd name="connsiteX0" fmla="*/ 0 w 7354529"/>
              <a:gd name="connsiteY0" fmla="*/ 6868447 h 6868447"/>
              <a:gd name="connsiteX1" fmla="*/ 3808771 w 7354529"/>
              <a:gd name="connsiteY1" fmla="*/ 0 h 6868447"/>
              <a:gd name="connsiteX2" fmla="*/ 7350842 w 7354529"/>
              <a:gd name="connsiteY2" fmla="*/ 10447 h 6868447"/>
              <a:gd name="connsiteX3" fmla="*/ 7354529 w 7354529"/>
              <a:gd name="connsiteY3" fmla="*/ 6868447 h 6868447"/>
              <a:gd name="connsiteX4" fmla="*/ 0 w 7354529"/>
              <a:gd name="connsiteY4" fmla="*/ 6868447 h 686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4529" h="6868447">
                <a:moveTo>
                  <a:pt x="0" y="6868447"/>
                </a:moveTo>
                <a:lnTo>
                  <a:pt x="3808771" y="0"/>
                </a:lnTo>
                <a:lnTo>
                  <a:pt x="7350842" y="10447"/>
                </a:lnTo>
                <a:lnTo>
                  <a:pt x="7354529" y="6868447"/>
                </a:lnTo>
                <a:lnTo>
                  <a:pt x="0" y="6868447"/>
                </a:lnTo>
                <a:close/>
              </a:path>
            </a:pathLst>
          </a:custGeom>
          <a:blipFill dpi="0" rotWithShape="1">
            <a:blip r:embed="rId3"/>
            <a:srcRect/>
            <a:tile tx="190500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5" name="文本框 24"/>
          <p:cNvSpPr txBox="1"/>
          <p:nvPr/>
        </p:nvSpPr>
        <p:spPr>
          <a:xfrm>
            <a:off x="114655" y="412871"/>
            <a:ext cx="44573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CONTENT</a:t>
            </a:r>
            <a:endParaRPr lang="zh-CN" altLang="en-US" sz="5400" b="1" u="sng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497390" y="1967850"/>
            <a:ext cx="306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题目背景</a:t>
            </a:r>
            <a:endParaRPr lang="da-DK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618964" y="1845900"/>
            <a:ext cx="82529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50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</a:t>
            </a:r>
            <a:endParaRPr lang="zh-CN" altLang="en-US" sz="4050" b="1" u="sng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080458" y="3122719"/>
            <a:ext cx="76146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50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02</a:t>
            </a:r>
            <a:endParaRPr lang="zh-CN" altLang="en-US" sz="4050" b="1" u="sng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1951" y="4399538"/>
            <a:ext cx="76146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50" b="1" u="sng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03</a:t>
            </a:r>
            <a:endParaRPr lang="zh-CN" altLang="en-US" sz="4050" b="1" u="sng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94451" y="3276607"/>
            <a:ext cx="306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  <a:endParaRPr lang="da-DK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05577" y="4614055"/>
            <a:ext cx="306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后期计划</a:t>
            </a:r>
            <a:endParaRPr lang="da-DK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802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8" grpId="0" animBg="1"/>
      <p:bldP spid="25" grpId="0"/>
      <p:bldP spid="26" grpId="0"/>
      <p:bldP spid="27" grpId="0"/>
      <p:bldP spid="41" grpId="0"/>
      <p:bldP spid="44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>
            <a:off x="3222000" y="1514475"/>
            <a:ext cx="2700000" cy="2700000"/>
          </a:xfrm>
          <a:prstGeom prst="diamond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6" name="文本框 5"/>
          <p:cNvSpPr txBox="1"/>
          <p:nvPr/>
        </p:nvSpPr>
        <p:spPr>
          <a:xfrm>
            <a:off x="2528888" y="4591144"/>
            <a:ext cx="40862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157540" y="2275854"/>
            <a:ext cx="2828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</a:p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ONE</a:t>
            </a:r>
            <a:endParaRPr lang="zh-CN" altLang="en-US" sz="36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直角三角形 11"/>
          <p:cNvSpPr>
            <a:spLocks noChangeAspect="1"/>
          </p:cNvSpPr>
          <p:nvPr/>
        </p:nvSpPr>
        <p:spPr>
          <a:xfrm flipV="1">
            <a:off x="3157538" y="1436682"/>
            <a:ext cx="1350000" cy="1350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276291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4286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4536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5146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313655" y="1799139"/>
            <a:ext cx="73591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基于</a:t>
            </a:r>
            <a:r>
              <a:rPr lang="en-US" altLang="zh-CN" sz="2800" dirty="0" smtClean="0"/>
              <a:t>Web</a:t>
            </a:r>
            <a:r>
              <a:rPr lang="zh-CN" altLang="en-US" sz="2800" dirty="0" smtClean="0"/>
              <a:t>的网络彩票投注系统</a:t>
            </a:r>
            <a:endParaRPr lang="en-US" altLang="zh-CN" sz="2800" dirty="0" smtClean="0"/>
          </a:p>
          <a:p>
            <a:endParaRPr lang="en-US" altLang="zh-CN" sz="28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学习网络彩票的业务流程</a:t>
            </a:r>
            <a:endParaRPr lang="en-US" altLang="zh-CN" sz="28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altLang="zh-CN" sz="28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电子商务平台的搭建</a:t>
            </a:r>
            <a:endParaRPr lang="en-US" altLang="zh-CN" sz="28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altLang="zh-CN" sz="28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掌握网络彩票销售投注工作流程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9336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7277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前期准备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7887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046284" y="1301056"/>
            <a:ext cx="70690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玩法调研：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竞彩足球：胜负彩、比分、半全场、进球数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竞</a:t>
            </a:r>
            <a:r>
              <a:rPr lang="zh-CN" altLang="en-US" sz="2400" dirty="0" smtClean="0"/>
              <a:t>彩篮球：胜负彩、大小分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超级大乐</a:t>
            </a:r>
            <a:r>
              <a:rPr lang="zh-CN" altLang="en-US" sz="2400" dirty="0" smtClean="0"/>
              <a:t>透：标准、胆拖、定胆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双</a:t>
            </a:r>
            <a:r>
              <a:rPr lang="zh-CN" altLang="en-US" sz="2400" dirty="0" smtClean="0"/>
              <a:t>色球、福彩</a:t>
            </a:r>
            <a:r>
              <a:rPr lang="en-US" altLang="zh-CN" sz="2400" dirty="0" smtClean="0"/>
              <a:t>3D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38823062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41791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知识储备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72401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88" name="文本框 87"/>
          <p:cNvSpPr txBox="1"/>
          <p:nvPr/>
        </p:nvSpPr>
        <p:spPr>
          <a:xfrm>
            <a:off x="1299672" y="1225689"/>
            <a:ext cx="7128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前端：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HTML &amp; CSS &amp; 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框架：</a:t>
            </a:r>
            <a:r>
              <a:rPr lang="en-US" altLang="zh-CN" sz="2400" dirty="0" smtClean="0"/>
              <a:t>jQuery &amp; bootstrap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模板引擎：</a:t>
            </a:r>
            <a:r>
              <a:rPr lang="en-US" altLang="zh-CN" sz="2400" dirty="0" err="1" smtClean="0"/>
              <a:t>Freemarker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en-US" sz="2400" dirty="0" smtClean="0"/>
              <a:t>后端：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框架：</a:t>
            </a:r>
            <a:r>
              <a:rPr lang="en-US" altLang="zh-CN" sz="2400" dirty="0" err="1" smtClean="0"/>
              <a:t>SpringBoot</a:t>
            </a:r>
            <a:r>
              <a:rPr lang="en-US" altLang="zh-CN" sz="2400" dirty="0" smtClean="0"/>
              <a:t> &amp; </a:t>
            </a:r>
            <a:r>
              <a:rPr lang="en-US" altLang="zh-CN" sz="2400" dirty="0" err="1" smtClean="0"/>
              <a:t>shiro</a:t>
            </a:r>
            <a:endParaRPr lang="en-US" altLang="zh-CN" sz="2400" dirty="0" smtClean="0"/>
          </a:p>
          <a:p>
            <a:r>
              <a:rPr lang="en-US" altLang="zh-CN" sz="2400" dirty="0" smtClean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3819214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>
            <a:off x="3222000" y="1514475"/>
            <a:ext cx="2700000" cy="2700000"/>
          </a:xfrm>
          <a:prstGeom prst="diamond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6" name="文本框 5"/>
          <p:cNvSpPr txBox="1"/>
          <p:nvPr/>
        </p:nvSpPr>
        <p:spPr>
          <a:xfrm>
            <a:off x="2528888" y="4591144"/>
            <a:ext cx="40862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  <a:endParaRPr lang="zh-CN" altLang="en-US" sz="27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157540" y="2275854"/>
            <a:ext cx="2828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PART</a:t>
            </a:r>
          </a:p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TWO</a:t>
            </a:r>
            <a:endParaRPr lang="zh-CN" altLang="en-US" sz="3600" b="1" dirty="0">
              <a:solidFill>
                <a:schemeClr val="accent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直角三角形 14"/>
          <p:cNvSpPr>
            <a:spLocks noChangeAspect="1"/>
          </p:cNvSpPr>
          <p:nvPr/>
        </p:nvSpPr>
        <p:spPr>
          <a:xfrm rot="5400000" flipV="1">
            <a:off x="4636461" y="1436682"/>
            <a:ext cx="1350000" cy="1350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107203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4286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7439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8049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521494" y="1239522"/>
            <a:ext cx="410559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数据库设计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功能点：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用户注册、登录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竞彩足球投注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大乐透投注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Shiro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rememberMe</a:t>
            </a:r>
            <a:r>
              <a:rPr lang="en-US" altLang="zh-CN" sz="2400" dirty="0" smtClean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</p:txBody>
      </p:sp>
      <p:sp>
        <p:nvSpPr>
          <p:cNvPr id="36" name="文本框 35"/>
          <p:cNvSpPr txBox="1"/>
          <p:nvPr/>
        </p:nvSpPr>
        <p:spPr>
          <a:xfrm>
            <a:off x="4759287" y="1239522"/>
            <a:ext cx="39220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页面设计</a:t>
            </a:r>
            <a:endParaRPr lang="en-US" altLang="zh-CN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注册、登录页面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/>
              <a:t>竞</a:t>
            </a:r>
            <a:r>
              <a:rPr lang="zh-CN" altLang="en-US" sz="2400" dirty="0" smtClean="0"/>
              <a:t>彩足球投注页面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竞彩篮球投注页面</a:t>
            </a: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/>
              <a:t>大乐透投注页面</a:t>
            </a:r>
            <a:endParaRPr lang="en-US" altLang="zh-C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r>
              <a:rPr lang="en-US" altLang="zh-CN" sz="2400" dirty="0" smtClean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1452747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 hidden="1"/>
          <p:cNvSpPr/>
          <p:nvPr/>
        </p:nvSpPr>
        <p:spPr>
          <a:xfrm>
            <a:off x="0" y="1221130"/>
            <a:ext cx="137160" cy="3905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文本框 12"/>
          <p:cNvSpPr txBox="1"/>
          <p:nvPr/>
        </p:nvSpPr>
        <p:spPr>
          <a:xfrm>
            <a:off x="521494" y="527439"/>
            <a:ext cx="22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项目架构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836" y="558049"/>
            <a:ext cx="334421" cy="263482"/>
            <a:chOff x="123780" y="534395"/>
            <a:chExt cx="445894" cy="351309"/>
          </a:xfrm>
        </p:grpSpPr>
        <p:sp>
          <p:nvSpPr>
            <p:cNvPr id="32" name="等腰三角形 31"/>
            <p:cNvSpPr/>
            <p:nvPr/>
          </p:nvSpPr>
          <p:spPr>
            <a:xfrm>
              <a:off x="382996" y="534395"/>
              <a:ext cx="186678" cy="160930"/>
            </a:xfrm>
            <a:prstGeom prst="triangle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等腰三角形 32"/>
            <p:cNvSpPr/>
            <p:nvPr/>
          </p:nvSpPr>
          <p:spPr>
            <a:xfrm rot="1110499">
              <a:off x="203197" y="561123"/>
              <a:ext cx="309372" cy="2723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4" name="等腰三角形 33"/>
            <p:cNvSpPr/>
            <p:nvPr/>
          </p:nvSpPr>
          <p:spPr>
            <a:xfrm>
              <a:off x="123780" y="809504"/>
              <a:ext cx="88392" cy="76200"/>
            </a:xfrm>
            <a:prstGeom prst="triangle">
              <a:avLst/>
            </a:prstGeom>
            <a:solidFill>
              <a:schemeClr val="accent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513" y="0"/>
            <a:ext cx="5163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09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5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2293</TotalTime>
  <Words>339</Words>
  <Application>Microsoft Office PowerPoint</Application>
  <PresentationFormat>全屏显示(4:3)</PresentationFormat>
  <Paragraphs>108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Tw Cen MT</vt:lpstr>
      <vt:lpstr>等线</vt:lpstr>
      <vt:lpstr>宋体</vt:lpstr>
      <vt:lpstr>微软雅黑</vt:lpstr>
      <vt:lpstr>Arial</vt:lpstr>
      <vt:lpstr>Times New Roman</vt:lpstr>
      <vt:lpstr>水滴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Company>1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DY</dc:creator>
  <cp:lastModifiedBy>陈 亚威</cp:lastModifiedBy>
  <cp:revision>236</cp:revision>
  <dcterms:created xsi:type="dcterms:W3CDTF">2015-03-26T07:55:48Z</dcterms:created>
  <dcterms:modified xsi:type="dcterms:W3CDTF">2019-04-16T17:00:34Z</dcterms:modified>
</cp:coreProperties>
</file>